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7" r:id="rId2"/>
    <p:sldId id="284" r:id="rId3"/>
    <p:sldId id="286" r:id="rId4"/>
    <p:sldId id="261" r:id="rId5"/>
    <p:sldId id="276" r:id="rId6"/>
    <p:sldId id="281" r:id="rId7"/>
    <p:sldId id="268" r:id="rId8"/>
    <p:sldId id="275" r:id="rId9"/>
    <p:sldId id="265" r:id="rId10"/>
    <p:sldId id="278" r:id="rId11"/>
    <p:sldId id="279" r:id="rId12"/>
    <p:sldId id="280" r:id="rId13"/>
    <p:sldId id="287" r:id="rId14"/>
    <p:sldId id="283" r:id="rId15"/>
    <p:sldId id="288" r:id="rId16"/>
    <p:sldId id="264" r:id="rId17"/>
    <p:sldId id="267" r:id="rId18"/>
    <p:sldId id="266" r:id="rId19"/>
  </p:sldIdLst>
  <p:sldSz cx="12192000" cy="6858000"/>
  <p:notesSz cx="6858000" cy="9144000"/>
  <p:embeddedFontLst>
    <p:embeddedFont>
      <p:font typeface="a영고딕L" panose="02020600000000000000" pitchFamily="18" charset="-127"/>
      <p:regular r:id="rId21"/>
    </p:embeddedFont>
    <p:embeddedFont>
      <p:font typeface="Segoe UI" panose="020B0502040204020203" pitchFamily="34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C49DD6"/>
    <a:srgbClr val="FFE766"/>
    <a:srgbClr val="69D8AD"/>
    <a:srgbClr val="19FFB2"/>
    <a:srgbClr val="66FFCC"/>
    <a:srgbClr val="860000"/>
    <a:srgbClr val="500000"/>
    <a:srgbClr val="165069"/>
    <a:srgbClr val="B0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53972-4733-434C-97A6-4356668FB7EE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3E2B5-20F1-49B3-8D50-CB4CF0E5C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2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4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6200000">
            <a:off x="7415271" y="2081268"/>
            <a:ext cx="4158866" cy="539459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6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8978747" y="6367566"/>
            <a:ext cx="3213253" cy="2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554306" y="477077"/>
            <a:ext cx="8424441" cy="592372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4252511" y="1"/>
            <a:ext cx="7939489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 userDrawn="1"/>
        </p:nvSpPr>
        <p:spPr>
          <a:xfrm>
            <a:off x="8978747" y="477075"/>
            <a:ext cx="3213253" cy="5890490"/>
          </a:xfrm>
          <a:custGeom>
            <a:avLst/>
            <a:gdLst>
              <a:gd name="connsiteX0" fmla="*/ 0 w 3213253"/>
              <a:gd name="connsiteY0" fmla="*/ 0 h 5890490"/>
              <a:gd name="connsiteX1" fmla="*/ 3213253 w 3213253"/>
              <a:gd name="connsiteY1" fmla="*/ 2056803 h 5890490"/>
              <a:gd name="connsiteX2" fmla="*/ 3213253 w 3213253"/>
              <a:gd name="connsiteY2" fmla="*/ 5890490 h 5890490"/>
              <a:gd name="connsiteX3" fmla="*/ 0 w 3213253"/>
              <a:gd name="connsiteY3" fmla="*/ 5890490 h 5890490"/>
              <a:gd name="connsiteX4" fmla="*/ 0 w 3213253"/>
              <a:gd name="connsiteY4" fmla="*/ 2056803 h 58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253" h="5890490">
                <a:moveTo>
                  <a:pt x="0" y="0"/>
                </a:moveTo>
                <a:lnTo>
                  <a:pt x="3213253" y="2056803"/>
                </a:lnTo>
                <a:lnTo>
                  <a:pt x="3213253" y="5890490"/>
                </a:lnTo>
                <a:lnTo>
                  <a:pt x="0" y="5890490"/>
                </a:lnTo>
                <a:lnTo>
                  <a:pt x="0" y="20568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5018747" y="1102848"/>
            <a:ext cx="3960000" cy="38474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9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267507" y="-1"/>
            <a:ext cx="506627" cy="3346515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649200"/>
            <a:ext cx="12192000" cy="2088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657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08006" y="210065"/>
            <a:ext cx="11775988" cy="64378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466290" y="210064"/>
            <a:ext cx="506627" cy="2150075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0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234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38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6EC69-CBF4-4142-8644-F011FDE46EB9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3" r:id="rId5"/>
    <p:sldLayoutId id="2147483651" r:id="rId6"/>
    <p:sldLayoutId id="2147483655" r:id="rId7"/>
    <p:sldLayoutId id="2147483656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ven.co.kr/webzine/news/?news=194223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3911" y="964904"/>
            <a:ext cx="32735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LABYLINTH</a:t>
            </a:r>
          </a:p>
          <a:p>
            <a:pPr algn="ctr"/>
            <a:r>
              <a:rPr lang="en-US" altLang="ko-KR" sz="40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OF</a:t>
            </a:r>
          </a:p>
          <a:p>
            <a:pPr algn="ctr"/>
            <a:r>
              <a:rPr lang="en-US" altLang="ko-KR" sz="80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Death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712519" y="4524503"/>
            <a:ext cx="301633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83090" y="545528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2014182025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여도현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9131" y="578563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2015184003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강아영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0745" y="61160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2016184016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박  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325340" y="5455280"/>
            <a:ext cx="866660" cy="0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026745" y="473724"/>
            <a:ext cx="0" cy="5618375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033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EE62B1-1DB7-43A8-8D09-6BA08C970680}"/>
              </a:ext>
            </a:extLst>
          </p:cNvPr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25BD3E-D94A-428D-A8DC-3EE261A7904C}"/>
              </a:ext>
            </a:extLst>
          </p:cNvPr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47893-E2FC-4373-A98E-0F95E0FD9CB7}"/>
              </a:ext>
            </a:extLst>
          </p:cNvPr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BDF2B-A94F-4CAB-816D-BFCCCBACA5DE}"/>
              </a:ext>
            </a:extLst>
          </p:cNvPr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7D11B39C-DB66-417E-96F3-357006326647}"/>
              </a:ext>
            </a:extLst>
          </p:cNvPr>
          <p:cNvSpPr/>
          <p:nvPr/>
        </p:nvSpPr>
        <p:spPr>
          <a:xfrm>
            <a:off x="445197" y="1215304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2C6169-51A4-4C6F-9DC0-BBA61AA47407}"/>
              </a:ext>
            </a:extLst>
          </p:cNvPr>
          <p:cNvSpPr txBox="1"/>
          <p:nvPr/>
        </p:nvSpPr>
        <p:spPr>
          <a:xfrm>
            <a:off x="5684384" y="2390117"/>
            <a:ext cx="623832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각 방과 통로를 인스턴스화하여 랜덤 배치 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이진공간분할법</a:t>
            </a:r>
            <a:r>
              <a:rPr lang="en-US" altLang="ko-KR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(BSP)</a:t>
            </a:r>
            <a:r>
              <a:rPr lang="ko-KR" altLang="en-US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사용</a:t>
            </a:r>
            <a:endParaRPr lang="en-US" altLang="ko-KR" sz="2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시작 위치와 오브젝트 위치도 랜덤의 위치에 생성 됨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재귀적으로 공간을 반으로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n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번 나누어 작은 공간으로 만들고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나누어진 부분공간 안에 일정한 크기의 방을 만듭니다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이후 작은 공간에서부터  다시 위로 올라가면서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병합하면서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통로를 잇는 방법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66BF4-EB33-4D6D-A2A2-71B15B28CC18}"/>
              </a:ext>
            </a:extLst>
          </p:cNvPr>
          <p:cNvSpPr txBox="1"/>
          <p:nvPr/>
        </p:nvSpPr>
        <p:spPr>
          <a:xfrm>
            <a:off x="458021" y="220545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932A4-AF52-4829-B8FC-985B53A04EB4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056475B-0C24-4EFC-AF97-F770087A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740" y="197463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00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59A841-0FB7-4616-A77C-453800BE6E71}"/>
              </a:ext>
            </a:extLst>
          </p:cNvPr>
          <p:cNvSpPr txBox="1"/>
          <p:nvPr/>
        </p:nvSpPr>
        <p:spPr>
          <a:xfrm>
            <a:off x="10574767" y="1323158"/>
            <a:ext cx="1200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API 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연동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2C6169-51A4-4C6F-9DC0-BBA61AA47407}"/>
              </a:ext>
            </a:extLst>
          </p:cNvPr>
          <p:cNvSpPr txBox="1"/>
          <p:nvPr/>
        </p:nvSpPr>
        <p:spPr>
          <a:xfrm>
            <a:off x="2209256" y="2574783"/>
            <a:ext cx="831580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C# &amp; .NET Framework</a:t>
            </a: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과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.NET Framework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통해서 투표 사이트를 파싱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파싱함수를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단축키에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지정하여 게임 플레이 중에 특정키를 누르면 투표가 시작될 수 있게 하여 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시청자의 채팅정보를 수집하여 투표결과를 채팅창에 표시하고 결과에 대한 값을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 수집해 게임 내에 반영합니다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3AFB62-45B3-496F-BBB4-0B9866EE7634}"/>
              </a:ext>
            </a:extLst>
          </p:cNvPr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656181-E36A-44FE-B7BA-7C7DB77C9E05}"/>
              </a:ext>
            </a:extLst>
          </p:cNvPr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B64E69-9998-4FD1-9971-294A3B183538}"/>
              </a:ext>
            </a:extLst>
          </p:cNvPr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84920A-7A47-4702-8E41-FE624FD976C8}"/>
              </a:ext>
            </a:extLst>
          </p:cNvPr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69A166DB-E9CA-4C03-B336-702E956EE531}"/>
              </a:ext>
            </a:extLst>
          </p:cNvPr>
          <p:cNvSpPr/>
          <p:nvPr/>
        </p:nvSpPr>
        <p:spPr>
          <a:xfrm>
            <a:off x="445197" y="1215304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10CFBF-8BBC-4170-9057-BB9958DE140C}"/>
              </a:ext>
            </a:extLst>
          </p:cNvPr>
          <p:cNvSpPr txBox="1"/>
          <p:nvPr/>
        </p:nvSpPr>
        <p:spPr>
          <a:xfrm>
            <a:off x="458021" y="220545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04ECB-118A-4A81-9CEB-B0D25C373B56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456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59A841-0FB7-4616-A77C-453800BE6E71}"/>
              </a:ext>
            </a:extLst>
          </p:cNvPr>
          <p:cNvSpPr txBox="1"/>
          <p:nvPr/>
        </p:nvSpPr>
        <p:spPr>
          <a:xfrm>
            <a:off x="10759112" y="1323158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피드백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ED98165-BD34-4865-9303-3AED2D44F0A5}"/>
              </a:ext>
            </a:extLst>
          </p:cNvPr>
          <p:cNvSpPr txBox="1"/>
          <p:nvPr/>
        </p:nvSpPr>
        <p:spPr>
          <a:xfrm>
            <a:off x="2209916" y="2076501"/>
            <a:ext cx="8549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Miband_js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라는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미밴드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WEBbluetooth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심박수데이터를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CSV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저장한 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으로 읽어온다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 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17D563-8866-4F59-BC9F-132A0F8DB35D}"/>
              </a:ext>
            </a:extLst>
          </p:cNvPr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D18560-C0C3-40AB-99D7-A29F178B7F98}"/>
              </a:ext>
            </a:extLst>
          </p:cNvPr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6585DF-78C8-4D1C-98AC-79A5AB5B3F15}"/>
              </a:ext>
            </a:extLst>
          </p:cNvPr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89E20D-6BEE-41AF-8280-C2FB4845830F}"/>
              </a:ext>
            </a:extLst>
          </p:cNvPr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6" name="액자 25">
            <a:extLst>
              <a:ext uri="{FF2B5EF4-FFF2-40B4-BE49-F238E27FC236}">
                <a16:creationId xmlns:a16="http://schemas.microsoft.com/office/drawing/2014/main" id="{F0BA9ED4-C69E-46D5-9EE2-415C8C32A7CC}"/>
              </a:ext>
            </a:extLst>
          </p:cNvPr>
          <p:cNvSpPr/>
          <p:nvPr/>
        </p:nvSpPr>
        <p:spPr>
          <a:xfrm>
            <a:off x="445197" y="1215304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DE4CE3-8119-4972-81E9-967D96451A71}"/>
              </a:ext>
            </a:extLst>
          </p:cNvPr>
          <p:cNvSpPr txBox="1"/>
          <p:nvPr/>
        </p:nvSpPr>
        <p:spPr>
          <a:xfrm>
            <a:off x="458021" y="220545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696595-6DDF-4946-8C68-A9C83F50AAD7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9534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6746F64-6E39-4431-BF54-60D7DFC27F9D}"/>
              </a:ext>
            </a:extLst>
          </p:cNvPr>
          <p:cNvSpPr/>
          <p:nvPr/>
        </p:nvSpPr>
        <p:spPr>
          <a:xfrm>
            <a:off x="5490255" y="1735148"/>
            <a:ext cx="6512461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36654F-3625-4904-969B-244F13401CDF}"/>
              </a:ext>
            </a:extLst>
          </p:cNvPr>
          <p:cNvSpPr/>
          <p:nvPr/>
        </p:nvSpPr>
        <p:spPr>
          <a:xfrm>
            <a:off x="1060299" y="1735148"/>
            <a:ext cx="4236064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E62B1-1DB7-43A8-8D09-6BA08C970680}"/>
              </a:ext>
            </a:extLst>
          </p:cNvPr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25BD3E-D94A-428D-A8DC-3EE261A7904C}"/>
              </a:ext>
            </a:extLst>
          </p:cNvPr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47893-E2FC-4373-A98E-0F95E0FD9CB7}"/>
              </a:ext>
            </a:extLst>
          </p:cNvPr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BDF2B-A94F-4CAB-816D-BFCCCBACA5DE}"/>
              </a:ext>
            </a:extLst>
          </p:cNvPr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8582861" y="555721"/>
            <a:ext cx="3137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타게임과의 비교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35" y="1552003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7D11B39C-DB66-417E-96F3-357006326647}"/>
              </a:ext>
            </a:extLst>
          </p:cNvPr>
          <p:cNvSpPr/>
          <p:nvPr/>
        </p:nvSpPr>
        <p:spPr>
          <a:xfrm>
            <a:off x="449784" y="1681437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917153-13D4-4794-A494-B9EC2AA977F9}"/>
              </a:ext>
            </a:extLst>
          </p:cNvPr>
          <p:cNvSpPr txBox="1"/>
          <p:nvPr/>
        </p:nvSpPr>
        <p:spPr>
          <a:xfrm>
            <a:off x="458021" y="220545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5E1478-6D5D-4548-9737-2AEFEBBA97B0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4D4657-9E00-4F5D-A64A-EE6E0E0024C5}"/>
              </a:ext>
            </a:extLst>
          </p:cNvPr>
          <p:cNvSpPr txBox="1"/>
          <p:nvPr/>
        </p:nvSpPr>
        <p:spPr>
          <a:xfrm>
            <a:off x="5665462" y="1692054"/>
            <a:ext cx="60767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우리 게임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1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스릴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몰입도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높아 시청자들을 사로잡기에 적합하다</a:t>
            </a: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투표 기능으로 시청자들의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참여도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조작법과 </a:t>
            </a:r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ui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간단하다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 장벽이 낮다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로그라이크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형식으로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매번 다른 플레이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다른 상황이 연출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다양한 재미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DD763-305D-4EF4-A5FC-ABE6BC00A554}"/>
              </a:ext>
            </a:extLst>
          </p:cNvPr>
          <p:cNvSpPr txBox="1"/>
          <p:nvPr/>
        </p:nvSpPr>
        <p:spPr>
          <a:xfrm>
            <a:off x="1138212" y="2004761"/>
            <a:ext cx="56842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타게임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높은 순위에 있는 게임들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 :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ex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포트나이트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배그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무난한 플레이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속 시청자 참여가 없다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난이도가 어렵다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진입장벽이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항상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맵이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똑같다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528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01721" y="555721"/>
            <a:ext cx="3318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역할분담 및 일정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D55C357-17A3-482B-9B91-9B4F3853B7E0}"/>
              </a:ext>
            </a:extLst>
          </p:cNvPr>
          <p:cNvSpPr txBox="1"/>
          <p:nvPr/>
        </p:nvSpPr>
        <p:spPr>
          <a:xfrm>
            <a:off x="458021" y="222554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EF52F4-76EB-4E8A-B3B6-79D7B8C85176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4" name="액자 33">
            <a:extLst>
              <a:ext uri="{FF2B5EF4-FFF2-40B4-BE49-F238E27FC236}">
                <a16:creationId xmlns:a16="http://schemas.microsoft.com/office/drawing/2014/main" id="{E64D0D47-6234-4242-B921-1EF2291F1DC0}"/>
              </a:ext>
            </a:extLst>
          </p:cNvPr>
          <p:cNvSpPr/>
          <p:nvPr/>
        </p:nvSpPr>
        <p:spPr>
          <a:xfrm>
            <a:off x="456417" y="2225543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0D847D-60C8-4639-8AF0-ED42F226D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1" y="1355355"/>
            <a:ext cx="10906878" cy="45902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EFFFAFD-E2AE-483C-8E0F-0751743EB18C}"/>
              </a:ext>
            </a:extLst>
          </p:cNvPr>
          <p:cNvSpPr/>
          <p:nvPr/>
        </p:nvSpPr>
        <p:spPr>
          <a:xfrm>
            <a:off x="3931654" y="6111305"/>
            <a:ext cx="337504" cy="314325"/>
          </a:xfrm>
          <a:prstGeom prst="rect">
            <a:avLst/>
          </a:prstGeom>
          <a:solidFill>
            <a:srgbClr val="69D8AD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9E408-17FD-4845-B571-7825721139E2}"/>
              </a:ext>
            </a:extLst>
          </p:cNvPr>
          <p:cNvSpPr txBox="1"/>
          <p:nvPr/>
        </p:nvSpPr>
        <p:spPr>
          <a:xfrm>
            <a:off x="4286233" y="6084631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DA3A02-1B28-4227-9360-E1A5806243A2}"/>
              </a:ext>
            </a:extLst>
          </p:cNvPr>
          <p:cNvSpPr/>
          <p:nvPr/>
        </p:nvSpPr>
        <p:spPr>
          <a:xfrm>
            <a:off x="4984346" y="6111078"/>
            <a:ext cx="337504" cy="314325"/>
          </a:xfrm>
          <a:prstGeom prst="rect">
            <a:avLst/>
          </a:prstGeom>
          <a:solidFill>
            <a:srgbClr val="FFE76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17831D-1F72-4511-A10B-6E2FCF38DFC9}"/>
              </a:ext>
            </a:extLst>
          </p:cNvPr>
          <p:cNvSpPr txBox="1"/>
          <p:nvPr/>
        </p:nvSpPr>
        <p:spPr>
          <a:xfrm>
            <a:off x="5338925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여도현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689413-FB50-42FD-AEAE-C38003E5DDA9}"/>
              </a:ext>
            </a:extLst>
          </p:cNvPr>
          <p:cNvSpPr/>
          <p:nvPr/>
        </p:nvSpPr>
        <p:spPr>
          <a:xfrm>
            <a:off x="6467847" y="6112369"/>
            <a:ext cx="337504" cy="314325"/>
          </a:xfrm>
          <a:prstGeom prst="rect">
            <a:avLst/>
          </a:prstGeom>
          <a:solidFill>
            <a:srgbClr val="C49DD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BC36C-2C19-4C18-83D6-40AE144E7687}"/>
              </a:ext>
            </a:extLst>
          </p:cNvPr>
          <p:cNvSpPr txBox="1"/>
          <p:nvPr/>
        </p:nvSpPr>
        <p:spPr>
          <a:xfrm>
            <a:off x="6822426" y="6085695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강아영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705ADA-6951-4A18-A141-045BBF182A51}"/>
              </a:ext>
            </a:extLst>
          </p:cNvPr>
          <p:cNvSpPr/>
          <p:nvPr/>
        </p:nvSpPr>
        <p:spPr>
          <a:xfrm>
            <a:off x="7983129" y="6111078"/>
            <a:ext cx="337504" cy="314325"/>
          </a:xfrm>
          <a:prstGeom prst="rect">
            <a:avLst/>
          </a:prstGeom>
          <a:solidFill>
            <a:srgbClr val="40404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839BE1-FC92-4E6A-AA1F-788B4CD20FE9}"/>
              </a:ext>
            </a:extLst>
          </p:cNvPr>
          <p:cNvSpPr txBox="1"/>
          <p:nvPr/>
        </p:nvSpPr>
        <p:spPr>
          <a:xfrm>
            <a:off x="8337708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 연</a:t>
            </a:r>
          </a:p>
        </p:txBody>
      </p:sp>
    </p:spTree>
    <p:extLst>
      <p:ext uri="{BB962C8B-B14F-4D97-AF65-F5344CB8AC3E}">
        <p14:creationId xmlns:p14="http://schemas.microsoft.com/office/powerpoint/2010/main" val="190961424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66866" y="555721"/>
            <a:ext cx="1853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참고자료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D55C357-17A3-482B-9B91-9B4F3853B7E0}"/>
              </a:ext>
            </a:extLst>
          </p:cNvPr>
          <p:cNvSpPr txBox="1"/>
          <p:nvPr/>
        </p:nvSpPr>
        <p:spPr>
          <a:xfrm>
            <a:off x="458021" y="222554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EF52F4-76EB-4E8A-B3B6-79D7B8C85176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4" name="액자 33">
            <a:extLst>
              <a:ext uri="{FF2B5EF4-FFF2-40B4-BE49-F238E27FC236}">
                <a16:creationId xmlns:a16="http://schemas.microsoft.com/office/drawing/2014/main" id="{E64D0D47-6234-4242-B921-1EF2291F1DC0}"/>
              </a:ext>
            </a:extLst>
          </p:cNvPr>
          <p:cNvSpPr/>
          <p:nvPr/>
        </p:nvSpPr>
        <p:spPr>
          <a:xfrm>
            <a:off x="445197" y="2774489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47B492-44E8-4827-80E9-7CFFCDA8540E}"/>
              </a:ext>
            </a:extLst>
          </p:cNvPr>
          <p:cNvSpPr txBox="1"/>
          <p:nvPr/>
        </p:nvSpPr>
        <p:spPr>
          <a:xfrm>
            <a:off x="1882066" y="2061341"/>
            <a:ext cx="822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보는 게임으로의 전환 </a:t>
            </a:r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http://www.inven.co.kr/webzine/news/?news=194223</a:t>
            </a:r>
            <a:endParaRPr lang="en-US" altLang="ko-KR" dirty="0"/>
          </a:p>
          <a:p>
            <a:r>
              <a:rPr lang="ko-KR" altLang="en-US" dirty="0" err="1"/>
              <a:t>미밴드</a:t>
            </a:r>
            <a:r>
              <a:rPr lang="ko-KR" altLang="en-US" dirty="0"/>
              <a:t> </a:t>
            </a:r>
            <a:r>
              <a:rPr lang="en-US" altLang="ko-KR" dirty="0"/>
              <a:t>SDK - https://github.com/MrARC/MiBand-2-HR-Collector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29880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10" y="3065778"/>
            <a:ext cx="11779779" cy="1200329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1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ctr"/>
            <a:r>
              <a:rPr lang="ko-KR" altLang="en-US" sz="7200" spc="-15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Light" panose="020B0603020101020101" pitchFamily="50" charset="-127"/>
              </a:rPr>
              <a:t>감사합니다</a:t>
            </a:r>
            <a:endParaRPr lang="en-US" altLang="ko-KR" sz="7200" spc="-15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+mj-lt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25620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72" y="2531300"/>
            <a:ext cx="6555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LABYLINTH</a:t>
            </a:r>
            <a:r>
              <a:rPr lang="ko-KR" altLang="en-US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OF</a:t>
            </a:r>
            <a:r>
              <a:rPr lang="ko-KR" altLang="en-US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DEATH</a:t>
            </a:r>
            <a:endParaRPr lang="ko-KR" altLang="en-US" sz="3200" dirty="0">
              <a:ln>
                <a:solidFill>
                  <a:srgbClr val="9A0000">
                    <a:alpha val="25000"/>
                  </a:srgbClr>
                </a:solidFill>
              </a:ln>
              <a:solidFill>
                <a:srgbClr val="9A0000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4973" y="3042946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명사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Labylinth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: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미궁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09360" y="555721"/>
            <a:ext cx="351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소개 및 특징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960331" y="4752550"/>
            <a:ext cx="1337226" cy="954108"/>
            <a:chOff x="2062080" y="5172896"/>
            <a:chExt cx="1337226" cy="954108"/>
          </a:xfrm>
        </p:grpSpPr>
        <p:sp>
          <p:nvSpPr>
            <p:cNvPr id="19" name="TextBox 18"/>
            <p:cNvSpPr txBox="1"/>
            <p:nvPr/>
          </p:nvSpPr>
          <p:spPr>
            <a:xfrm>
              <a:off x="2062080" y="5480673"/>
              <a:ext cx="13372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랜덤으로 배치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65857" y="5172896"/>
              <a:ext cx="1024639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813257" y="4752550"/>
            <a:ext cx="1723549" cy="966976"/>
            <a:chOff x="1959649" y="5172896"/>
            <a:chExt cx="1723549" cy="966976"/>
          </a:xfrm>
        </p:grpSpPr>
        <p:sp>
          <p:nvSpPr>
            <p:cNvPr id="32" name="TextBox 31"/>
            <p:cNvSpPr txBox="1"/>
            <p:nvPr/>
          </p:nvSpPr>
          <p:spPr>
            <a:xfrm>
              <a:off x="1959649" y="5493541"/>
              <a:ext cx="17235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연동하여 </a:t>
              </a:r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43414" y="5172896"/>
              <a:ext cx="1069524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14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연동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871046" y="4731151"/>
            <a:ext cx="2135521" cy="975507"/>
            <a:chOff x="2062080" y="5151497"/>
            <a:chExt cx="2135521" cy="975507"/>
          </a:xfrm>
        </p:grpSpPr>
        <p:sp>
          <p:nvSpPr>
            <p:cNvPr id="38" name="TextBox 37"/>
            <p:cNvSpPr txBox="1"/>
            <p:nvPr/>
          </p:nvSpPr>
          <p:spPr>
            <a:xfrm>
              <a:off x="2062080" y="5480673"/>
              <a:ext cx="21355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Ex) </a:t>
              </a:r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화면 울렁거림</a:t>
              </a:r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 </a:t>
              </a:r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느려짐</a:t>
              </a:r>
              <a:endParaRPr lang="ko-KR" altLang="en-US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57189" y="5151497"/>
              <a:ext cx="1245854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  <p:sp>
        <p:nvSpPr>
          <p:cNvPr id="33" name="액자 32">
            <a:extLst>
              <a:ext uri="{FF2B5EF4-FFF2-40B4-BE49-F238E27FC236}">
                <a16:creationId xmlns:a16="http://schemas.microsoft.com/office/drawing/2014/main" id="{7104A217-675E-4114-91F0-A4EA086C3A5A}"/>
              </a:ext>
            </a:extLst>
          </p:cNvPr>
          <p:cNvSpPr/>
          <p:nvPr/>
        </p:nvSpPr>
        <p:spPr>
          <a:xfrm>
            <a:off x="449784" y="642748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13" name="그래픽 12" descr="반복">
            <a:extLst>
              <a:ext uri="{FF2B5EF4-FFF2-40B4-BE49-F238E27FC236}">
                <a16:creationId xmlns:a16="http://schemas.microsoft.com/office/drawing/2014/main" id="{6DB938A5-1ECA-4CE4-8908-1FC0289EC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18" y="4055013"/>
            <a:ext cx="1624381" cy="1624381"/>
          </a:xfrm>
          <a:prstGeom prst="rect">
            <a:avLst/>
          </a:prstGeom>
        </p:spPr>
      </p:pic>
      <p:pic>
        <p:nvPicPr>
          <p:cNvPr id="15" name="그래픽 14" descr="달리기">
            <a:extLst>
              <a:ext uri="{FF2B5EF4-FFF2-40B4-BE49-F238E27FC236}">
                <a16:creationId xmlns:a16="http://schemas.microsoft.com/office/drawing/2014/main" id="{CE8C7261-EAA9-41CB-BE96-000FF8A19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572" y="4885040"/>
            <a:ext cx="914400" cy="914400"/>
          </a:xfrm>
          <a:prstGeom prst="rect">
            <a:avLst/>
          </a:prstGeom>
        </p:spPr>
      </p:pic>
      <p:pic>
        <p:nvPicPr>
          <p:cNvPr id="20" name="그래픽 19" descr="심장 박동">
            <a:extLst>
              <a:ext uri="{FF2B5EF4-FFF2-40B4-BE49-F238E27FC236}">
                <a16:creationId xmlns:a16="http://schemas.microsoft.com/office/drawing/2014/main" id="{66C94927-44A1-4E48-9FE1-0316F2672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7404" y="4129397"/>
            <a:ext cx="1543425" cy="1543425"/>
          </a:xfrm>
          <a:prstGeom prst="rect">
            <a:avLst/>
          </a:prstGeom>
        </p:spPr>
      </p:pic>
      <p:sp>
        <p:nvSpPr>
          <p:cNvPr id="21" name="하트 20">
            <a:extLst>
              <a:ext uri="{FF2B5EF4-FFF2-40B4-BE49-F238E27FC236}">
                <a16:creationId xmlns:a16="http://schemas.microsoft.com/office/drawing/2014/main" id="{438C9A02-C822-45BF-87C6-E3070F02E1B7}"/>
              </a:ext>
            </a:extLst>
          </p:cNvPr>
          <p:cNvSpPr/>
          <p:nvPr/>
        </p:nvSpPr>
        <p:spPr>
          <a:xfrm>
            <a:off x="9161045" y="4339316"/>
            <a:ext cx="554396" cy="564064"/>
          </a:xfrm>
          <a:prstGeom prst="hear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EAFB86-558B-4821-BBE4-1D3C2C572E6E}"/>
              </a:ext>
            </a:extLst>
          </p:cNvPr>
          <p:cNvSpPr txBox="1"/>
          <p:nvPr/>
        </p:nvSpPr>
        <p:spPr>
          <a:xfrm>
            <a:off x="9159260" y="4414731"/>
            <a:ext cx="61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100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B1EDBA-7CF3-45DC-9CB6-9379A68469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250" y1="34762" x2="36250" y2="51905"/>
                        <a14:foregroundMark x1="40583" y1="48889" x2="41833" y2="60159"/>
                        <a14:foregroundMark x1="40917" y1="40000" x2="58333" y2="49524"/>
                        <a14:foregroundMark x1="40917" y1="36508" x2="60500" y2="31111"/>
                        <a14:foregroundMark x1="42417" y1="32857" x2="52417" y2="31746"/>
                        <a14:foregroundMark x1="39917" y1="62540" x2="47750" y2="67937"/>
                        <a14:foregroundMark x1="51750" y1="65556" x2="60167" y2="51905"/>
                        <a14:foregroundMark x1="55500" y1="73810" x2="63167" y2="44603"/>
                        <a14:foregroundMark x1="63167" y1="44603" x2="63583" y2="3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04" y="4176944"/>
            <a:ext cx="3030094" cy="15907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B9C1641-FA06-472A-B684-5C0A7EDA2051}"/>
              </a:ext>
            </a:extLst>
          </p:cNvPr>
          <p:cNvSpPr txBox="1"/>
          <p:nvPr/>
        </p:nvSpPr>
        <p:spPr>
          <a:xfrm>
            <a:off x="6786782" y="1559906"/>
            <a:ext cx="405610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플랫폼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개발환경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Adobe Photoshop CSS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487B613A-437C-4C42-8B61-5CBE20B90A21}"/>
              </a:ext>
            </a:extLst>
          </p:cNvPr>
          <p:cNvSpPr/>
          <p:nvPr/>
        </p:nvSpPr>
        <p:spPr>
          <a:xfrm flipH="1">
            <a:off x="10791748" y="1489985"/>
            <a:ext cx="195570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3" name="왼쪽 대괄호 42">
            <a:extLst>
              <a:ext uri="{FF2B5EF4-FFF2-40B4-BE49-F238E27FC236}">
                <a16:creationId xmlns:a16="http://schemas.microsoft.com/office/drawing/2014/main" id="{69FC465E-47A7-434B-98BA-F39B43128E12}"/>
              </a:ext>
            </a:extLst>
          </p:cNvPr>
          <p:cNvSpPr/>
          <p:nvPr/>
        </p:nvSpPr>
        <p:spPr>
          <a:xfrm rot="10800000" flipH="1">
            <a:off x="6384569" y="1445263"/>
            <a:ext cx="195570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A61FF7-F08B-4F9C-80C2-225DCA0A2372}"/>
              </a:ext>
            </a:extLst>
          </p:cNvPr>
          <p:cNvSpPr txBox="1"/>
          <p:nvPr/>
        </p:nvSpPr>
        <p:spPr>
          <a:xfrm>
            <a:off x="458021" y="220545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C02213-8635-4EB2-9BD7-1268F197195A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66502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72527" y="555721"/>
            <a:ext cx="224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게임플레이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FD48BCD-E6F6-4FE0-B1D0-8FB6EBB28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52" y="3074235"/>
            <a:ext cx="5921034" cy="33305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856" y="2936790"/>
            <a:ext cx="3007560" cy="9136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301" y="4914832"/>
            <a:ext cx="247650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636" y="4814780"/>
            <a:ext cx="247650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878" y="4807853"/>
            <a:ext cx="247650" cy="314325"/>
          </a:xfrm>
          <a:prstGeom prst="rect">
            <a:avLst/>
          </a:prstGeom>
        </p:spPr>
      </p:pic>
      <p:sp>
        <p:nvSpPr>
          <p:cNvPr id="26" name="설명선: 굽은 선(테두리 및 강조선) 25">
            <a:extLst>
              <a:ext uri="{FF2B5EF4-FFF2-40B4-BE49-F238E27FC236}">
                <a16:creationId xmlns:a16="http://schemas.microsoft.com/office/drawing/2014/main" id="{A2F0A451-A9D4-43E8-82F6-DA22EDED8CC8}"/>
              </a:ext>
            </a:extLst>
          </p:cNvPr>
          <p:cNvSpPr/>
          <p:nvPr/>
        </p:nvSpPr>
        <p:spPr>
          <a:xfrm rot="5400000">
            <a:off x="1517898" y="3866330"/>
            <a:ext cx="839018" cy="1619888"/>
          </a:xfrm>
          <a:prstGeom prst="accentBorderCallout2">
            <a:avLst>
              <a:gd name="adj1" fmla="val 60326"/>
              <a:gd name="adj2" fmla="val -8550"/>
              <a:gd name="adj3" fmla="val 57046"/>
              <a:gd name="adj4" fmla="val -28259"/>
              <a:gd name="adj5" fmla="val -1894"/>
              <a:gd name="adj6" fmla="val -76992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E65A4-E9D0-480C-B0E5-A5D87D79F59B}"/>
              </a:ext>
            </a:extLst>
          </p:cNvPr>
          <p:cNvSpPr txBox="1"/>
          <p:nvPr/>
        </p:nvSpPr>
        <p:spPr>
          <a:xfrm>
            <a:off x="825162" y="4396008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플레이어의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심장박동수를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표시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1" name="설명선: 굽은 선(테두리 및 강조선) 60">
            <a:extLst>
              <a:ext uri="{FF2B5EF4-FFF2-40B4-BE49-F238E27FC236}">
                <a16:creationId xmlns:a16="http://schemas.microsoft.com/office/drawing/2014/main" id="{3D76B857-E21E-4EA2-B8D2-4E9D756757C4}"/>
              </a:ext>
            </a:extLst>
          </p:cNvPr>
          <p:cNvSpPr/>
          <p:nvPr/>
        </p:nvSpPr>
        <p:spPr>
          <a:xfrm rot="5400000">
            <a:off x="9880313" y="2891904"/>
            <a:ext cx="756751" cy="1760178"/>
          </a:xfrm>
          <a:prstGeom prst="accentBorderCallout2">
            <a:avLst>
              <a:gd name="adj1" fmla="val 48221"/>
              <a:gd name="adj2" fmla="val -9334"/>
              <a:gd name="adj3" fmla="val 57046"/>
              <a:gd name="adj4" fmla="val -28259"/>
              <a:gd name="adj5" fmla="val 114614"/>
              <a:gd name="adj6" fmla="val -26046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A91045-2BFB-4417-A90A-496FE45ED2A6}"/>
              </a:ext>
            </a:extLst>
          </p:cNvPr>
          <p:cNvSpPr txBox="1"/>
          <p:nvPr/>
        </p:nvSpPr>
        <p:spPr>
          <a:xfrm>
            <a:off x="9146443" y="3510383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소지한 아이템을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보여주는 인벤토리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2" name="설명선: 굽은 선(테두리 및 강조선) 71">
            <a:extLst>
              <a:ext uri="{FF2B5EF4-FFF2-40B4-BE49-F238E27FC236}">
                <a16:creationId xmlns:a16="http://schemas.microsoft.com/office/drawing/2014/main" id="{0676BC1E-747D-4DD2-B49A-03B0E5A07ED6}"/>
              </a:ext>
            </a:extLst>
          </p:cNvPr>
          <p:cNvSpPr/>
          <p:nvPr/>
        </p:nvSpPr>
        <p:spPr>
          <a:xfrm rot="5400000">
            <a:off x="5480555" y="4490429"/>
            <a:ext cx="797149" cy="1760178"/>
          </a:xfrm>
          <a:prstGeom prst="accentBorderCallout2">
            <a:avLst>
              <a:gd name="adj1" fmla="val 60326"/>
              <a:gd name="adj2" fmla="val -8550"/>
              <a:gd name="adj3" fmla="val 56542"/>
              <a:gd name="adj4" fmla="val -37168"/>
              <a:gd name="adj5" fmla="val -25599"/>
              <a:gd name="adj6" fmla="val -5339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21DBFF9-ACC0-4290-832B-1B5297B6664D}"/>
              </a:ext>
            </a:extLst>
          </p:cNvPr>
          <p:cNvSpPr txBox="1"/>
          <p:nvPr/>
        </p:nvSpPr>
        <p:spPr>
          <a:xfrm>
            <a:off x="4766884" y="5125337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상호작용 가능한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오브젝트 표시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5379868" y="1586180"/>
            <a:ext cx="6116715" cy="1024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 </a:t>
            </a:r>
            <a:r>
              <a:rPr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영고딕L" panose="02020600000000000000" pitchFamily="18" charset="-127"/>
                <a:ea typeface="a영고딕L" panose="02020600000000000000" pitchFamily="18" charset="-127"/>
              </a:rPr>
              <a:t>탈출</a:t>
            </a:r>
            <a:r>
              <a:rPr lang="ko-KR" altLang="en-US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해라</a:t>
            </a:r>
            <a:r>
              <a:rPr lang="en-US" altLang="ko-KR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!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시각과 청각에 반응하는 적을 피하고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75" name="액자 74">
            <a:extLst>
              <a:ext uri="{FF2B5EF4-FFF2-40B4-BE49-F238E27FC236}">
                <a16:creationId xmlns:a16="http://schemas.microsoft.com/office/drawing/2014/main" id="{5A3B2EEB-92D6-459C-B70A-2B108508F45C}"/>
              </a:ext>
            </a:extLst>
          </p:cNvPr>
          <p:cNvSpPr/>
          <p:nvPr/>
        </p:nvSpPr>
        <p:spPr>
          <a:xfrm>
            <a:off x="449784" y="1175407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773395F-E322-47D9-A8A1-1D70894DA472}"/>
              </a:ext>
            </a:extLst>
          </p:cNvPr>
          <p:cNvSpPr txBox="1"/>
          <p:nvPr/>
        </p:nvSpPr>
        <p:spPr>
          <a:xfrm>
            <a:off x="458021" y="220545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36F47A8-36BC-4A61-BBA6-4EB3CEE96923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3809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2607789" y="858888"/>
            <a:ext cx="4750020" cy="1063002"/>
            <a:chOff x="2062080" y="4867045"/>
            <a:chExt cx="936370" cy="1063002"/>
          </a:xfrm>
        </p:grpSpPr>
        <p:sp>
          <p:nvSpPr>
            <p:cNvPr id="19" name="TextBox 18"/>
            <p:cNvSpPr txBox="1"/>
            <p:nvPr/>
          </p:nvSpPr>
          <p:spPr>
            <a:xfrm>
              <a:off x="2062080" y="5529937"/>
              <a:ext cx="936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 랜덤으로 배치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62080" y="4867045"/>
              <a:ext cx="472956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607787" y="2539503"/>
            <a:ext cx="8848343" cy="1134777"/>
            <a:chOff x="1912188" y="4758874"/>
            <a:chExt cx="8848343" cy="1134777"/>
          </a:xfrm>
        </p:grpSpPr>
        <p:sp>
          <p:nvSpPr>
            <p:cNvPr id="32" name="TextBox 31"/>
            <p:cNvSpPr txBox="1"/>
            <p:nvPr/>
          </p:nvSpPr>
          <p:spPr>
            <a:xfrm>
              <a:off x="1959649" y="5493541"/>
              <a:ext cx="88008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 연동하여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12188" y="4758874"/>
              <a:ext cx="2462534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36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연동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607787" y="4418819"/>
            <a:ext cx="8895803" cy="1486052"/>
            <a:chOff x="2120109" y="4609724"/>
            <a:chExt cx="8895803" cy="1486052"/>
          </a:xfrm>
        </p:grpSpPr>
        <p:sp>
          <p:nvSpPr>
            <p:cNvPr id="38" name="TextBox 37"/>
            <p:cNvSpPr txBox="1"/>
            <p:nvPr/>
          </p:nvSpPr>
          <p:spPr>
            <a:xfrm>
              <a:off x="2120109" y="5387890"/>
              <a:ext cx="88958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Ex)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화면 울렁거림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느려짐</a:t>
              </a:r>
              <a:endPara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20109" y="4609724"/>
              <a:ext cx="2911374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  <p:pic>
        <p:nvPicPr>
          <p:cNvPr id="13" name="그래픽 12" descr="반복">
            <a:extLst>
              <a:ext uri="{FF2B5EF4-FFF2-40B4-BE49-F238E27FC236}">
                <a16:creationId xmlns:a16="http://schemas.microsoft.com/office/drawing/2014/main" id="{6DB938A5-1ECA-4CE4-8908-1FC0289EC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38" y="396029"/>
            <a:ext cx="1624381" cy="1624381"/>
          </a:xfrm>
          <a:prstGeom prst="rect">
            <a:avLst/>
          </a:prstGeom>
        </p:spPr>
      </p:pic>
      <p:pic>
        <p:nvPicPr>
          <p:cNvPr id="15" name="그래픽 14" descr="달리기">
            <a:extLst>
              <a:ext uri="{FF2B5EF4-FFF2-40B4-BE49-F238E27FC236}">
                <a16:creationId xmlns:a16="http://schemas.microsoft.com/office/drawing/2014/main" id="{CE8C7261-EAA9-41CB-BE96-000FF8A19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0992" y="1226056"/>
            <a:ext cx="914400" cy="914400"/>
          </a:xfrm>
          <a:prstGeom prst="rect">
            <a:avLst/>
          </a:prstGeom>
        </p:spPr>
      </p:pic>
      <p:pic>
        <p:nvPicPr>
          <p:cNvPr id="20" name="그래픽 19" descr="심장 박동">
            <a:extLst>
              <a:ext uri="{FF2B5EF4-FFF2-40B4-BE49-F238E27FC236}">
                <a16:creationId xmlns:a16="http://schemas.microsoft.com/office/drawing/2014/main" id="{66C94927-44A1-4E48-9FE1-0316F2672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048" y="4336419"/>
            <a:ext cx="1543425" cy="1543425"/>
          </a:xfrm>
          <a:prstGeom prst="rect">
            <a:avLst/>
          </a:prstGeom>
        </p:spPr>
      </p:pic>
      <p:sp>
        <p:nvSpPr>
          <p:cNvPr id="21" name="하트 20">
            <a:extLst>
              <a:ext uri="{FF2B5EF4-FFF2-40B4-BE49-F238E27FC236}">
                <a16:creationId xmlns:a16="http://schemas.microsoft.com/office/drawing/2014/main" id="{438C9A02-C822-45BF-87C6-E3070F02E1B7}"/>
              </a:ext>
            </a:extLst>
          </p:cNvPr>
          <p:cNvSpPr/>
          <p:nvPr/>
        </p:nvSpPr>
        <p:spPr>
          <a:xfrm>
            <a:off x="1805689" y="4546338"/>
            <a:ext cx="554396" cy="564064"/>
          </a:xfrm>
          <a:prstGeom prst="hear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EAFB86-558B-4821-BBE4-1D3C2C572E6E}"/>
              </a:ext>
            </a:extLst>
          </p:cNvPr>
          <p:cNvSpPr txBox="1"/>
          <p:nvPr/>
        </p:nvSpPr>
        <p:spPr>
          <a:xfrm>
            <a:off x="1803904" y="4621753"/>
            <a:ext cx="61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100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B1EDBA-7CF3-45DC-9CB6-9379A68469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250" y1="34762" x2="36250" y2="51905"/>
                        <a14:foregroundMark x1="40583" y1="48889" x2="41833" y2="60159"/>
                        <a14:foregroundMark x1="40917" y1="40000" x2="58333" y2="49524"/>
                        <a14:foregroundMark x1="40917" y1="36508" x2="60500" y2="31111"/>
                        <a14:foregroundMark x1="42417" y1="32857" x2="52417" y2="31746"/>
                        <a14:foregroundMark x1="39917" y1="62540" x2="47750" y2="67937"/>
                        <a14:foregroundMark x1="51750" y1="65556" x2="60167" y2="51905"/>
                        <a14:foregroundMark x1="55500" y1="73810" x2="63167" y2="44603"/>
                        <a14:foregroundMark x1="63167" y1="44603" x2="63583" y2="3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2" y="2455158"/>
            <a:ext cx="3030094" cy="15907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E894DA-C77E-46A3-A7CB-62862CC7C85A}"/>
              </a:ext>
            </a:extLst>
          </p:cNvPr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0046DD-F0F2-47D6-A54D-25AF55184654}"/>
              </a:ext>
            </a:extLst>
          </p:cNvPr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B08806-DD01-4F6B-B70A-C1ADF950380B}"/>
              </a:ext>
            </a:extLst>
          </p:cNvPr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3F09C6-7732-4015-BD77-E763971D4E25}"/>
              </a:ext>
            </a:extLst>
          </p:cNvPr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1" name="액자 30">
            <a:extLst>
              <a:ext uri="{FF2B5EF4-FFF2-40B4-BE49-F238E27FC236}">
                <a16:creationId xmlns:a16="http://schemas.microsoft.com/office/drawing/2014/main" id="{A6DB9827-5FEE-4CAA-A155-CE44A39BEAC9}"/>
              </a:ext>
            </a:extLst>
          </p:cNvPr>
          <p:cNvSpPr/>
          <p:nvPr/>
        </p:nvSpPr>
        <p:spPr>
          <a:xfrm>
            <a:off x="450005" y="117913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601DFA-E577-4705-8E3E-3B0DFEC06411}"/>
              </a:ext>
            </a:extLst>
          </p:cNvPr>
          <p:cNvSpPr txBox="1"/>
          <p:nvPr/>
        </p:nvSpPr>
        <p:spPr>
          <a:xfrm>
            <a:off x="445197" y="218743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E9E677-1F7B-423B-B44E-6231331361A2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94050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FD48BCD-E6F6-4FE0-B1D0-8FB6EBB289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37" y="3342263"/>
            <a:ext cx="4241433" cy="23858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06" y="3101759"/>
            <a:ext cx="2154415" cy="6544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227" y="4659972"/>
            <a:ext cx="247650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869" y="4662926"/>
            <a:ext cx="247650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89" y="4552410"/>
            <a:ext cx="247650" cy="3143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3DDAD10-06D7-4EDF-9D2B-6214B6764EEB}"/>
              </a:ext>
            </a:extLst>
          </p:cNvPr>
          <p:cNvGrpSpPr/>
          <p:nvPr/>
        </p:nvGrpSpPr>
        <p:grpSpPr>
          <a:xfrm>
            <a:off x="603250" y="2640852"/>
            <a:ext cx="2021138" cy="512449"/>
            <a:chOff x="682373" y="1572055"/>
            <a:chExt cx="2224489" cy="839018"/>
          </a:xfrm>
        </p:grpSpPr>
        <p:sp>
          <p:nvSpPr>
            <p:cNvPr id="26" name="설명선: 굽은 선(테두리 및 강조선) 25">
              <a:extLst>
                <a:ext uri="{FF2B5EF4-FFF2-40B4-BE49-F238E27FC236}">
                  <a16:creationId xmlns:a16="http://schemas.microsoft.com/office/drawing/2014/main" id="{A2F0A451-A9D4-43E8-82F6-DA22EDED8CC8}"/>
                </a:ext>
              </a:extLst>
            </p:cNvPr>
            <p:cNvSpPr/>
            <p:nvPr/>
          </p:nvSpPr>
          <p:spPr>
            <a:xfrm rot="5400000">
              <a:off x="1357645" y="1181620"/>
              <a:ext cx="839018" cy="1619888"/>
            </a:xfrm>
            <a:prstGeom prst="accentBorderCallout2">
              <a:avLst>
                <a:gd name="adj1" fmla="val 94305"/>
                <a:gd name="adj2" fmla="val 111015"/>
                <a:gd name="adj3" fmla="val 94861"/>
                <a:gd name="adj4" fmla="val 163257"/>
                <a:gd name="adj5" fmla="val 89082"/>
                <a:gd name="adj6" fmla="val 164254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FE65A4-E9D0-480C-B0E5-A5D87D79F59B}"/>
                </a:ext>
              </a:extLst>
            </p:cNvPr>
            <p:cNvSpPr txBox="1"/>
            <p:nvPr/>
          </p:nvSpPr>
          <p:spPr>
            <a:xfrm>
              <a:off x="682373" y="1670793"/>
              <a:ext cx="2224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심장박동수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66CF6C-6724-47C6-9C55-B5510A37A9B3}"/>
              </a:ext>
            </a:extLst>
          </p:cNvPr>
          <p:cNvGrpSpPr/>
          <p:nvPr/>
        </p:nvGrpSpPr>
        <p:grpSpPr>
          <a:xfrm>
            <a:off x="5248741" y="3898387"/>
            <a:ext cx="1502983" cy="528131"/>
            <a:chOff x="5236762" y="3831207"/>
            <a:chExt cx="2224489" cy="756751"/>
          </a:xfrm>
        </p:grpSpPr>
        <p:sp>
          <p:nvSpPr>
            <p:cNvPr id="61" name="설명선: 굽은 선(테두리 및 강조선) 60">
              <a:extLst>
                <a:ext uri="{FF2B5EF4-FFF2-40B4-BE49-F238E27FC236}">
                  <a16:creationId xmlns:a16="http://schemas.microsoft.com/office/drawing/2014/main" id="{3D76B857-E21E-4EA2-B8D2-4E9D756757C4}"/>
                </a:ext>
              </a:extLst>
            </p:cNvPr>
            <p:cNvSpPr/>
            <p:nvPr/>
          </p:nvSpPr>
          <p:spPr>
            <a:xfrm rot="5400000">
              <a:off x="5970632" y="3329494"/>
              <a:ext cx="756751" cy="1760178"/>
            </a:xfrm>
            <a:prstGeom prst="accentBorderCallout2">
              <a:avLst>
                <a:gd name="adj1" fmla="val 24516"/>
                <a:gd name="adj2" fmla="val -12854"/>
                <a:gd name="adj3" fmla="val 25776"/>
                <a:gd name="adj4" fmla="val -43510"/>
                <a:gd name="adj5" fmla="val 59134"/>
                <a:gd name="adj6" fmla="val -43643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EA91045-2BFB-4417-A90A-496FE45ED2A6}"/>
                </a:ext>
              </a:extLst>
            </p:cNvPr>
            <p:cNvSpPr txBox="1"/>
            <p:nvPr/>
          </p:nvSpPr>
          <p:spPr>
            <a:xfrm>
              <a:off x="5236762" y="3908938"/>
              <a:ext cx="2224489" cy="462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인벤토리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3FEB36-43E4-4F3F-8A1B-72FAD04389A5}"/>
              </a:ext>
            </a:extLst>
          </p:cNvPr>
          <p:cNvGrpSpPr/>
          <p:nvPr/>
        </p:nvGrpSpPr>
        <p:grpSpPr>
          <a:xfrm>
            <a:off x="35563" y="5182703"/>
            <a:ext cx="2224489" cy="797149"/>
            <a:chOff x="0" y="5210757"/>
            <a:chExt cx="2224489" cy="797149"/>
          </a:xfrm>
        </p:grpSpPr>
        <p:sp>
          <p:nvSpPr>
            <p:cNvPr id="72" name="설명선: 굽은 선(테두리 및 강조선) 71">
              <a:extLst>
                <a:ext uri="{FF2B5EF4-FFF2-40B4-BE49-F238E27FC236}">
                  <a16:creationId xmlns:a16="http://schemas.microsoft.com/office/drawing/2014/main" id="{0676BC1E-747D-4DD2-B49A-03B0E5A07ED6}"/>
                </a:ext>
              </a:extLst>
            </p:cNvPr>
            <p:cNvSpPr/>
            <p:nvPr/>
          </p:nvSpPr>
          <p:spPr>
            <a:xfrm rot="5400000">
              <a:off x="711462" y="4729243"/>
              <a:ext cx="797149" cy="1760178"/>
            </a:xfrm>
            <a:prstGeom prst="accentBorderCallout2">
              <a:avLst>
                <a:gd name="adj1" fmla="val 60326"/>
                <a:gd name="adj2" fmla="val -8550"/>
                <a:gd name="adj3" fmla="val 56542"/>
                <a:gd name="adj4" fmla="val -37168"/>
                <a:gd name="adj5" fmla="val 1647"/>
                <a:gd name="adj6" fmla="val -40736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21DBFF9-ACC0-4290-832B-1B5297B6664D}"/>
                </a:ext>
              </a:extLst>
            </p:cNvPr>
            <p:cNvSpPr txBox="1"/>
            <p:nvPr/>
          </p:nvSpPr>
          <p:spPr>
            <a:xfrm>
              <a:off x="0" y="5358795"/>
              <a:ext cx="22244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 가능한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 표시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2430427" y="827684"/>
            <a:ext cx="875084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 </a:t>
            </a:r>
            <a:r>
              <a:rPr lang="ko-KR" altLang="en-US" sz="3600" b="1" dirty="0">
                <a:solidFill>
                  <a:schemeClr val="bg1"/>
                </a:solidFill>
                <a:highlight>
                  <a:srgbClr val="000000"/>
                </a:highlight>
                <a:latin typeface="a영고딕L" panose="02020600000000000000" pitchFamily="18" charset="-127"/>
                <a:ea typeface="a영고딕L" panose="02020600000000000000" pitchFamily="18" charset="-127"/>
              </a:rPr>
              <a:t>탈출</a:t>
            </a:r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해라</a:t>
            </a:r>
            <a:r>
              <a:rPr lang="en-US" altLang="ko-KR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!</a:t>
            </a: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시각과 청각에 반응하는 적을 피하고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CF988-63D1-4E81-BCF4-2577335FFDDF}"/>
              </a:ext>
            </a:extLst>
          </p:cNvPr>
          <p:cNvSpPr txBox="1"/>
          <p:nvPr/>
        </p:nvSpPr>
        <p:spPr>
          <a:xfrm>
            <a:off x="7139327" y="2871270"/>
            <a:ext cx="5092873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플랫폼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개발환경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Adobe Photoshop CSS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71C1124-88B7-44FE-BCD3-C8B9F2DD4741}"/>
              </a:ext>
            </a:extLst>
          </p:cNvPr>
          <p:cNvSpPr/>
          <p:nvPr/>
        </p:nvSpPr>
        <p:spPr>
          <a:xfrm flipH="1">
            <a:off x="11465970" y="2945535"/>
            <a:ext cx="245559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E93D45DC-BC25-4749-ABDE-26343E673DEE}"/>
              </a:ext>
            </a:extLst>
          </p:cNvPr>
          <p:cNvSpPr/>
          <p:nvPr/>
        </p:nvSpPr>
        <p:spPr>
          <a:xfrm rot="10800000" flipH="1">
            <a:off x="6805852" y="2897077"/>
            <a:ext cx="245559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3444B8-BBCC-4424-8C5C-9A2B17AA892D}"/>
              </a:ext>
            </a:extLst>
          </p:cNvPr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25BD6A-9F13-422A-80D7-0192755515FF}"/>
              </a:ext>
            </a:extLst>
          </p:cNvPr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AFA60C-6FC9-4887-B840-31628FE81AB5}"/>
              </a:ext>
            </a:extLst>
          </p:cNvPr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EE3F35-D4C9-43CD-AF52-EFC340631401}"/>
              </a:ext>
            </a:extLst>
          </p:cNvPr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D1A37160-6229-4B49-B067-4F9EED3E2A0F}"/>
              </a:ext>
            </a:extLst>
          </p:cNvPr>
          <p:cNvSpPr/>
          <p:nvPr/>
        </p:nvSpPr>
        <p:spPr>
          <a:xfrm>
            <a:off x="450005" y="117913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F1BE86-D9B2-45F1-8773-02F0BE47FD1E}"/>
              </a:ext>
            </a:extLst>
          </p:cNvPr>
          <p:cNvSpPr txBox="1"/>
          <p:nvPr/>
        </p:nvSpPr>
        <p:spPr>
          <a:xfrm>
            <a:off x="445197" y="218743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11B268-A101-4708-A0C0-0F0FE24C8694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22376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54306" y="2180443"/>
            <a:ext cx="8424441" cy="3479266"/>
            <a:chOff x="554306" y="1490676"/>
            <a:chExt cx="8424441" cy="3479266"/>
          </a:xfrm>
        </p:grpSpPr>
        <p:sp>
          <p:nvSpPr>
            <p:cNvPr id="11" name="TextBox 10"/>
            <p:cNvSpPr txBox="1"/>
            <p:nvPr/>
          </p:nvSpPr>
          <p:spPr>
            <a:xfrm>
              <a:off x="2820352" y="1490676"/>
              <a:ext cx="2717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CH1. </a:t>
              </a:r>
              <a:r>
                <a:rPr lang="ko-KR" altLang="en-US" sz="28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게임 플레이</a:t>
              </a:r>
              <a:endParaRPr lang="ko-KR" altLang="en-US" sz="26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554306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 rot="10800000">
              <a:off x="7328947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931857" y="997901"/>
            <a:ext cx="361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CONTENTS</a:t>
            </a:r>
            <a:endParaRPr lang="ko-KR" altLang="en-US" sz="36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42D48-3DDD-4F66-A548-B591320E5A63}"/>
              </a:ext>
            </a:extLst>
          </p:cNvPr>
          <p:cNvSpPr txBox="1"/>
          <p:nvPr/>
        </p:nvSpPr>
        <p:spPr>
          <a:xfrm>
            <a:off x="2820352" y="284123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CH2.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연구 목적</a:t>
            </a:r>
            <a:r>
              <a:rPr lang="en-US" altLang="ko-KR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 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A4C4B-63F0-49FD-8050-1D961EB2A272}"/>
              </a:ext>
            </a:extLst>
          </p:cNvPr>
          <p:cNvSpPr txBox="1"/>
          <p:nvPr/>
        </p:nvSpPr>
        <p:spPr>
          <a:xfrm>
            <a:off x="2820352" y="3502033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CH3.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기술적 요소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D18B8-813C-451B-8660-DD79A6D8BEC2}"/>
              </a:ext>
            </a:extLst>
          </p:cNvPr>
          <p:cNvSpPr txBox="1"/>
          <p:nvPr/>
        </p:nvSpPr>
        <p:spPr>
          <a:xfrm>
            <a:off x="2840967" y="4162828"/>
            <a:ext cx="3432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CH4.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타게임과의 비교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9FB42A-6EA7-46A3-8F74-4C42554F8060}"/>
              </a:ext>
            </a:extLst>
          </p:cNvPr>
          <p:cNvSpPr txBox="1"/>
          <p:nvPr/>
        </p:nvSpPr>
        <p:spPr>
          <a:xfrm>
            <a:off x="2840967" y="4823623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CH5.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역할분담 및 일정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A6FC10-0F81-46B5-84DD-6B5AFBFC5479}"/>
              </a:ext>
            </a:extLst>
          </p:cNvPr>
          <p:cNvSpPr txBox="1"/>
          <p:nvPr/>
        </p:nvSpPr>
        <p:spPr>
          <a:xfrm>
            <a:off x="2840967" y="5484418"/>
            <a:ext cx="2494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CH6</a:t>
            </a:r>
            <a:r>
              <a:rPr lang="en-US" altLang="ko-KR" sz="2800" b="1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159542397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6A3773-164E-456B-BE5A-A57A594B9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557945"/>
            <a:ext cx="8574332" cy="5007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FF5C4E-2D97-4A3A-8260-6D5294D2FD13}"/>
              </a:ext>
            </a:extLst>
          </p:cNvPr>
          <p:cNvSpPr txBox="1"/>
          <p:nvPr/>
        </p:nvSpPr>
        <p:spPr>
          <a:xfrm>
            <a:off x="3083169" y="5741406"/>
            <a:ext cx="6471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온라인 실시간 방송시간 규모예측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자료원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 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전첨망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前瞻网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))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0D2CE-582F-4F48-B69C-65E1E7227F6E}"/>
              </a:ext>
            </a:extLst>
          </p:cNvPr>
          <p:cNvSpPr txBox="1"/>
          <p:nvPr/>
        </p:nvSpPr>
        <p:spPr>
          <a:xfrm>
            <a:off x="454815" y="164092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F4058-AE69-4405-9FC5-A93F9147F0E7}"/>
              </a:ext>
            </a:extLst>
          </p:cNvPr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FFD393-869E-4F57-A8FD-E5CBBD3C700D}"/>
              </a:ext>
            </a:extLst>
          </p:cNvPr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C6656-3628-4044-8C0A-3A471475B69E}"/>
              </a:ext>
            </a:extLst>
          </p:cNvPr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30521A12-F352-4A36-8D77-6281F260D085}"/>
              </a:ext>
            </a:extLst>
          </p:cNvPr>
          <p:cNvSpPr/>
          <p:nvPr/>
        </p:nvSpPr>
        <p:spPr>
          <a:xfrm>
            <a:off x="450005" y="668328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CFE776-403E-4938-8B31-8F6A34E2A42D}"/>
              </a:ext>
            </a:extLst>
          </p:cNvPr>
          <p:cNvSpPr txBox="1"/>
          <p:nvPr/>
        </p:nvSpPr>
        <p:spPr>
          <a:xfrm>
            <a:off x="445197" y="218743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37621-287A-4CD2-BDDE-A732F2D80512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522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D64F6092-F73E-4DC1-9A2F-78E19DD155D4}"/>
              </a:ext>
            </a:extLst>
          </p:cNvPr>
          <p:cNvGrpSpPr/>
          <p:nvPr/>
        </p:nvGrpSpPr>
        <p:grpSpPr>
          <a:xfrm>
            <a:off x="854216" y="1355355"/>
            <a:ext cx="4642964" cy="4650530"/>
            <a:chOff x="2003917" y="1990623"/>
            <a:chExt cx="3624756" cy="375078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BFC77FC-4B21-47FA-9930-5169721EE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6191" y="1990623"/>
              <a:ext cx="3340209" cy="334020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18F683C-001D-4312-82BC-373ADBC436B2}"/>
                </a:ext>
              </a:extLst>
            </p:cNvPr>
            <p:cNvSpPr txBox="1"/>
            <p:nvPr/>
          </p:nvSpPr>
          <p:spPr>
            <a:xfrm>
              <a:off x="2003917" y="5372074"/>
              <a:ext cx="3624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시청하는 컨텐츠 순위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CD5C199-227A-4834-938C-374F1D2A1123}"/>
              </a:ext>
            </a:extLst>
          </p:cNvPr>
          <p:cNvGrpSpPr/>
          <p:nvPr/>
        </p:nvGrpSpPr>
        <p:grpSpPr>
          <a:xfrm>
            <a:off x="5392405" y="1355355"/>
            <a:ext cx="6341574" cy="4599394"/>
            <a:chOff x="6092797" y="2037946"/>
            <a:chExt cx="4950858" cy="370954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7F14046-05DF-4160-8DF9-223D850E7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2797" y="2037946"/>
              <a:ext cx="4950858" cy="334020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DE9121-2138-491E-A396-EABADF10B83B}"/>
                </a:ext>
              </a:extLst>
            </p:cNvPr>
            <p:cNvSpPr txBox="1"/>
            <p:nvPr/>
          </p:nvSpPr>
          <p:spPr>
            <a:xfrm>
              <a:off x="7114962" y="5378154"/>
              <a:ext cx="3174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플랫폼 분기별 시청자수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07667F3-80FC-45B0-9387-F11E1AE85813}"/>
              </a:ext>
            </a:extLst>
          </p:cNvPr>
          <p:cNvSpPr txBox="1"/>
          <p:nvPr/>
        </p:nvSpPr>
        <p:spPr>
          <a:xfrm>
            <a:off x="454815" y="164092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8B6536-4068-470B-AE37-D92BB0CA16D4}"/>
              </a:ext>
            </a:extLst>
          </p:cNvPr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155956-A84A-4C0F-BE0D-5C3B371ABAD0}"/>
              </a:ext>
            </a:extLst>
          </p:cNvPr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E61203-6B37-44A1-8F7E-9D62C73BF5F7}"/>
              </a:ext>
            </a:extLst>
          </p:cNvPr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467F9EC3-9D8B-4742-9C81-3E2DF27A731D}"/>
              </a:ext>
            </a:extLst>
          </p:cNvPr>
          <p:cNvSpPr/>
          <p:nvPr/>
        </p:nvSpPr>
        <p:spPr>
          <a:xfrm>
            <a:off x="450005" y="668328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72B6BD-DA90-420A-A0C3-23317C62320C}"/>
              </a:ext>
            </a:extLst>
          </p:cNvPr>
          <p:cNvSpPr txBox="1"/>
          <p:nvPr/>
        </p:nvSpPr>
        <p:spPr>
          <a:xfrm>
            <a:off x="445197" y="218743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A81DDC-90FE-41FC-A013-3CC33BC3CA9F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233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66795" y="555721"/>
            <a:ext cx="4453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공포게임의 방송적합성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6DBDE0-825C-414D-A000-50828A0218CA}"/>
              </a:ext>
            </a:extLst>
          </p:cNvPr>
          <p:cNvGrpSpPr/>
          <p:nvPr/>
        </p:nvGrpSpPr>
        <p:grpSpPr>
          <a:xfrm>
            <a:off x="990150" y="1672742"/>
            <a:ext cx="6565370" cy="4833094"/>
            <a:chOff x="1321587" y="1744883"/>
            <a:chExt cx="6565370" cy="483309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95C6BD4-9801-4ADE-B2E2-F421743F3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587" y="1744883"/>
              <a:ext cx="6217448" cy="483309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D35F86B-2376-4356-A83A-3FBA2A54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862" y="1821729"/>
              <a:ext cx="5891752" cy="321454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FC4AA7-E190-475B-BE50-AD1CE52714E0}"/>
                </a:ext>
              </a:extLst>
            </p:cNvPr>
            <p:cNvSpPr txBox="1"/>
            <p:nvPr/>
          </p:nvSpPr>
          <p:spPr>
            <a:xfrm>
              <a:off x="2738623" y="3827679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쁘에에에에엑</a:t>
              </a:r>
              <a:endParaRPr lang="ko-KR" altLang="en-US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312C49-3DDE-42CE-A91F-D5584B32D729}"/>
                </a:ext>
              </a:extLst>
            </p:cNvPr>
            <p:cNvSpPr txBox="1"/>
            <p:nvPr/>
          </p:nvSpPr>
          <p:spPr>
            <a:xfrm>
              <a:off x="6180842" y="3298194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**</a:t>
              </a:r>
              <a:r>
                <a:rPr lang="ko-KR" altLang="en-US" sz="1100" dirty="0" err="1"/>
                <a:t>개웃기네ㅋㅋ</a:t>
              </a:r>
              <a:endParaRPr lang="ko-KR" altLang="en-US" sz="11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4CA46B-F92C-45E7-A9CB-8C6F4089E1AB}"/>
                </a:ext>
              </a:extLst>
            </p:cNvPr>
            <p:cNvSpPr txBox="1"/>
            <p:nvPr/>
          </p:nvSpPr>
          <p:spPr>
            <a:xfrm>
              <a:off x="5454977" y="3750680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ㅋㅋㅋㅋㅋㅋㅋ</a:t>
              </a:r>
              <a:endParaRPr lang="ko-KR" altLang="en-US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94972A4-E4EC-4213-988F-A0692F882DFC}"/>
                </a:ext>
              </a:extLst>
            </p:cNvPr>
            <p:cNvSpPr txBox="1"/>
            <p:nvPr/>
          </p:nvSpPr>
          <p:spPr>
            <a:xfrm>
              <a:off x="1655975" y="3524437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유튜브각</a:t>
              </a:r>
              <a:r>
                <a:rPr lang="en-US" altLang="ko-KR" sz="1100" dirty="0"/>
                <a:t>^</a:t>
              </a:r>
              <a:r>
                <a:rPr lang="ko-KR" altLang="en-US" sz="1100" dirty="0"/>
                <a:t>오</a:t>
              </a:r>
              <a:r>
                <a:rPr lang="en-US" altLang="ko-KR" sz="1100" dirty="0"/>
                <a:t>^</a:t>
              </a:r>
              <a:endParaRPr lang="ko-KR" altLang="en-US" sz="1100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EF7815D-29C3-4A6F-9C1E-D0EA1DF73249}"/>
              </a:ext>
            </a:extLst>
          </p:cNvPr>
          <p:cNvSpPr txBox="1"/>
          <p:nvPr/>
        </p:nvSpPr>
        <p:spPr>
          <a:xfrm>
            <a:off x="7395821" y="1727387"/>
            <a:ext cx="445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긴장감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방송의 몰입도 상승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A0EBE0-782A-4486-B400-7A936DE86420}"/>
              </a:ext>
            </a:extLst>
          </p:cNvPr>
          <p:cNvSpPr txBox="1"/>
          <p:nvPr/>
        </p:nvSpPr>
        <p:spPr>
          <a:xfrm>
            <a:off x="7383953" y="2550229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2. </a:t>
            </a:r>
            <a:r>
              <a:rPr lang="ko-KR" altLang="en-US" sz="16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스트리머의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반응 극대화 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보는 재미 향상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+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시각화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C2C783-6EC7-4412-AA40-B098196CD859}"/>
              </a:ext>
            </a:extLst>
          </p:cNvPr>
          <p:cNvSpPr txBox="1"/>
          <p:nvPr/>
        </p:nvSpPr>
        <p:spPr>
          <a:xfrm>
            <a:off x="7395821" y="3512653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공포게임을 플레이하지 못하는 사람의 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대리만족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비고객의 합류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00485-CF33-450B-A2B7-74CAF2F17621}"/>
              </a:ext>
            </a:extLst>
          </p:cNvPr>
          <p:cNvSpPr txBox="1"/>
          <p:nvPr/>
        </p:nvSpPr>
        <p:spPr>
          <a:xfrm>
            <a:off x="7395820" y="4425710"/>
            <a:ext cx="477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투표기능을 연동해서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게임에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 시청자가 개입할 수 있도록 함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0A24C7-A413-483C-AB33-54C2B76DA352}"/>
              </a:ext>
            </a:extLst>
          </p:cNvPr>
          <p:cNvSpPr txBox="1"/>
          <p:nvPr/>
        </p:nvSpPr>
        <p:spPr>
          <a:xfrm>
            <a:off x="454815" y="164092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DDEA55-342A-4A67-9B42-4CE1A6D4FBD8}"/>
              </a:ext>
            </a:extLst>
          </p:cNvPr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2F9C61-A8F4-4465-842E-3C0E6CD48D83}"/>
              </a:ext>
            </a:extLst>
          </p:cNvPr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D46CE5-A353-43AD-A027-AA902CB821FE}"/>
              </a:ext>
            </a:extLst>
          </p:cNvPr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3" name="액자 32">
            <a:extLst>
              <a:ext uri="{FF2B5EF4-FFF2-40B4-BE49-F238E27FC236}">
                <a16:creationId xmlns:a16="http://schemas.microsoft.com/office/drawing/2014/main" id="{99AED502-CF08-4B0C-BF07-E80CD25707A7}"/>
              </a:ext>
            </a:extLst>
          </p:cNvPr>
          <p:cNvSpPr/>
          <p:nvPr/>
        </p:nvSpPr>
        <p:spPr>
          <a:xfrm>
            <a:off x="450005" y="668328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2C19D0-AB29-4D9F-9773-E1C6E391B938}"/>
              </a:ext>
            </a:extLst>
          </p:cNvPr>
          <p:cNvSpPr txBox="1"/>
          <p:nvPr/>
        </p:nvSpPr>
        <p:spPr>
          <a:xfrm>
            <a:off x="445197" y="218743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808CB8-E2D9-4366-9E7B-BB5A41A03CC2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3815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7C3A41FF-2A7F-4340-BD31-149AF6FFB27E}"/>
              </a:ext>
            </a:extLst>
          </p:cNvPr>
          <p:cNvSpPr txBox="1"/>
          <p:nvPr/>
        </p:nvSpPr>
        <p:spPr>
          <a:xfrm>
            <a:off x="7739481" y="1158124"/>
            <a:ext cx="2842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인터넷 방송</a:t>
            </a:r>
            <a:endParaRPr lang="en-US" altLang="ko-KR" sz="28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시장 확대</a:t>
            </a:r>
          </a:p>
        </p:txBody>
      </p: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5DE9D643-F2DF-40C5-A9A8-C42CE07B4F61}"/>
              </a:ext>
            </a:extLst>
          </p:cNvPr>
          <p:cNvSpPr/>
          <p:nvPr/>
        </p:nvSpPr>
        <p:spPr>
          <a:xfrm>
            <a:off x="5846440" y="2764410"/>
            <a:ext cx="1300899" cy="1329179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A16602-242E-41D5-A711-128055C59117}"/>
              </a:ext>
            </a:extLst>
          </p:cNvPr>
          <p:cNvSpPr txBox="1"/>
          <p:nvPr/>
        </p:nvSpPr>
        <p:spPr>
          <a:xfrm>
            <a:off x="577049" y="4206597"/>
            <a:ext cx="3175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앱을 통한 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시청자와의 상호작용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71521C-607D-4F1C-AEC0-A8C08B0FC0EA}"/>
              </a:ext>
            </a:extLst>
          </p:cNvPr>
          <p:cNvSpPr txBox="1"/>
          <p:nvPr/>
        </p:nvSpPr>
        <p:spPr>
          <a:xfrm>
            <a:off x="8027095" y="4447948"/>
            <a:ext cx="3904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플레이어의 심박수 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반영을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통한 몰입도 증가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86FB2C4-A374-43F8-BEFB-8AE24E9394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750" y1="40952" x2="45417" y2="56667"/>
                        <a14:foregroundMark x1="40000" y1="42381" x2="40417" y2="54921"/>
                        <a14:foregroundMark x1="40000" y1="40952" x2="51667" y2="31429"/>
                        <a14:foregroundMark x1="51667" y1="31429" x2="53167" y2="30952"/>
                        <a14:foregroundMark x1="58000" y1="30952" x2="60667" y2="54444"/>
                        <a14:foregroundMark x1="60667" y1="54444" x2="59833" y2="58730"/>
                        <a14:foregroundMark x1="45917" y1="66984" x2="55500" y2="63968"/>
                        <a14:foregroundMark x1="40250" y1="63968" x2="46583" y2="70952"/>
                        <a14:foregroundMark x1="40417" y1="39683" x2="49083" y2="30635"/>
                        <a14:foregroundMark x1="57500" y1="30952" x2="60750" y2="40159"/>
                        <a14:foregroundMark x1="54333" y1="46667" x2="55000" y2="51905"/>
                        <a14:foregroundMark x1="48417" y1="44921" x2="48667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282" y="3429000"/>
            <a:ext cx="3881709" cy="2037897"/>
          </a:xfrm>
          <a:prstGeom prst="rect">
            <a:avLst/>
          </a:prstGeom>
        </p:spPr>
      </p:pic>
      <p:pic>
        <p:nvPicPr>
          <p:cNvPr id="43" name="그래픽 42" descr="심장 박동">
            <a:extLst>
              <a:ext uri="{FF2B5EF4-FFF2-40B4-BE49-F238E27FC236}">
                <a16:creationId xmlns:a16="http://schemas.microsoft.com/office/drawing/2014/main" id="{F4E84FCF-D899-4113-9DF2-E76B2D7C9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3997" y="3429000"/>
            <a:ext cx="1726834" cy="1726834"/>
          </a:xfrm>
          <a:prstGeom prst="rect">
            <a:avLst/>
          </a:prstGeom>
        </p:spPr>
      </p:pic>
      <p:pic>
        <p:nvPicPr>
          <p:cNvPr id="3" name="그래픽 2" descr="상향 추세">
            <a:extLst>
              <a:ext uri="{FF2B5EF4-FFF2-40B4-BE49-F238E27FC236}">
                <a16:creationId xmlns:a16="http://schemas.microsoft.com/office/drawing/2014/main" id="{FEEEE5C4-FD51-4D1E-AAA7-542EE6540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2579" y="516979"/>
            <a:ext cx="1928620" cy="19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0610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782875" y="2722832"/>
            <a:ext cx="7144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방송에 적합한 게임의 개발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7286" y="3506204"/>
            <a:ext cx="10976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게임을 즐기는 방식이 다양해짐에 따라 개인 게임방송들을 통해서  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기존 비고객들이 방송을 시청하게 됨으로써 시장 내에 새로운 고객층이 형성되었다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그들을 위해 보는 재미요소를 포함한 게임을 만드는 것이 연구목적이다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7780" y="555721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연구목적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51A04D-7988-4B2A-9A9F-6CD25D662226}"/>
              </a:ext>
            </a:extLst>
          </p:cNvPr>
          <p:cNvSpPr txBox="1"/>
          <p:nvPr/>
        </p:nvSpPr>
        <p:spPr>
          <a:xfrm>
            <a:off x="454815" y="164092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3DDCCF-1083-47B1-A536-B9F81FF0D3F9}"/>
              </a:ext>
            </a:extLst>
          </p:cNvPr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011414-63CF-4D81-9868-E42DAB837998}"/>
              </a:ext>
            </a:extLst>
          </p:cNvPr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504F08-2493-43E7-832D-7BA1277A89B7}"/>
              </a:ext>
            </a:extLst>
          </p:cNvPr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221F4323-CAF5-432A-B03C-12F69ACA805D}"/>
              </a:ext>
            </a:extLst>
          </p:cNvPr>
          <p:cNvSpPr/>
          <p:nvPr/>
        </p:nvSpPr>
        <p:spPr>
          <a:xfrm>
            <a:off x="450005" y="668328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CA865F-5D30-40A1-8D55-A11E946C85ED}"/>
              </a:ext>
            </a:extLst>
          </p:cNvPr>
          <p:cNvSpPr txBox="1"/>
          <p:nvPr/>
        </p:nvSpPr>
        <p:spPr>
          <a:xfrm>
            <a:off x="445197" y="218743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3CEAFE-AFE0-4367-BE78-384DF46C1711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20352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</TotalTime>
  <Words>643</Words>
  <Application>Microsoft Office PowerPoint</Application>
  <PresentationFormat>와이드스크린</PresentationFormat>
  <Paragraphs>230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나눔바른고딕 UltraLight</vt:lpstr>
      <vt:lpstr>a영고딕L</vt:lpstr>
      <vt:lpstr>Segoe UI</vt:lpstr>
      <vt:lpstr>맑은 고딕</vt:lpstr>
      <vt:lpstr>나눔바른고딕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박연</cp:lastModifiedBy>
  <cp:revision>105</cp:revision>
  <dcterms:created xsi:type="dcterms:W3CDTF">2017-11-23T05:17:34Z</dcterms:created>
  <dcterms:modified xsi:type="dcterms:W3CDTF">2018-12-13T10:19:21Z</dcterms:modified>
</cp:coreProperties>
</file>